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5"/>
    <p:sldMasterId id="214748369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Montserrat Medium"/>
      <p:regular r:id="rId24"/>
      <p:bold r:id="rId25"/>
      <p:italic r:id="rId26"/>
      <p:boldItalic r:id="rId27"/>
    </p:embeddedFont>
    <p:embeddedFont>
      <p:font typeface="Montserrat ExtraLight"/>
      <p:regular r:id="rId28"/>
      <p:bold r:id="rId29"/>
      <p:italic r:id="rId30"/>
      <p:boldItalic r:id="rId31"/>
    </p:embeddedFont>
    <p:embeddedFont>
      <p:font typeface="Montserrat ExtraBold"/>
      <p:bold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D023820-757D-4914-A24D-0B932B0C14F9}">
  <a:tblStyle styleId="{3D023820-757D-4914-A24D-0B932B0C14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MontserratMedium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Medium-italic.fntdata"/><Relationship Id="rId25" Type="http://schemas.openxmlformats.org/officeDocument/2006/relationships/font" Target="fonts/MontserratMedium-bold.fntdata"/><Relationship Id="rId28" Type="http://schemas.openxmlformats.org/officeDocument/2006/relationships/font" Target="fonts/MontserratExtraLight-regular.fntdata"/><Relationship Id="rId27" Type="http://schemas.openxmlformats.org/officeDocument/2006/relationships/font" Target="fonts/MontserratMedium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ExtraLight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MontserratExtraLight-boldItalic.fntdata"/><Relationship Id="rId30" Type="http://schemas.openxmlformats.org/officeDocument/2006/relationships/font" Target="fonts/MontserratExtraLight-italic.fntdata"/><Relationship Id="rId11" Type="http://schemas.openxmlformats.org/officeDocument/2006/relationships/slide" Target="slides/slide4.xml"/><Relationship Id="rId33" Type="http://schemas.openxmlformats.org/officeDocument/2006/relationships/font" Target="fonts/MontserratExtraBold-boldItalic.fntdata"/><Relationship Id="rId10" Type="http://schemas.openxmlformats.org/officeDocument/2006/relationships/slide" Target="slides/slide3.xml"/><Relationship Id="rId32" Type="http://schemas.openxmlformats.org/officeDocument/2006/relationships/font" Target="fonts/MontserratExtraBold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07117dd51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07117dd51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d07117dd51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d07117dd51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d0789aa812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d0789aa812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d07117dd51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d07117dd51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07117dd51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07117dd51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07117dd51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d07117dd51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d07117dd51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d07117dd51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d07117dd51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d07117dd51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07117dd51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d07117dd51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07117dd51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d07117dd51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d0789aa81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d0789aa81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d07117dd51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d07117dd51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hasCustomPrompt="1"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rotWithShape="0" algn="bl" dir="6360000" dist="28575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9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74" name="Google Shape;7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21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1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23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5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6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6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6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6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26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6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6"/>
          <p:cNvSpPr txBox="1"/>
          <p:nvPr>
            <p:ph hasCustomPrompt="1"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26"/>
          <p:cNvSpPr txBox="1"/>
          <p:nvPr>
            <p:ph hasCustomPrompt="1"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26"/>
          <p:cNvSpPr txBox="1"/>
          <p:nvPr>
            <p:ph hasCustomPrompt="1"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7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rotWithShape="0" algn="bl" dir="5400000" dist="19050">
              <a:srgbClr val="76A5AF">
                <a:alpha val="88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27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8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28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9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9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9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9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9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0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30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30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30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30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30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30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1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31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2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3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4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5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6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36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36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36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36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37"/>
          <p:cNvSpPr txBox="1"/>
          <p:nvPr>
            <p:ph idx="2"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37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37"/>
          <p:cNvSpPr txBox="1"/>
          <p:nvPr>
            <p:ph idx="3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37"/>
          <p:cNvSpPr txBox="1"/>
          <p:nvPr>
            <p:ph idx="4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2" name="Google Shape;142;p37"/>
          <p:cNvSpPr txBox="1"/>
          <p:nvPr>
            <p:ph idx="5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37"/>
          <p:cNvSpPr txBox="1"/>
          <p:nvPr>
            <p:ph idx="6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37"/>
          <p:cNvSpPr txBox="1"/>
          <p:nvPr>
            <p:ph idx="7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37"/>
          <p:cNvSpPr txBox="1"/>
          <p:nvPr>
            <p:ph idx="8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8"/>
          <p:cNvSpPr txBox="1"/>
          <p:nvPr>
            <p:ph hasCustomPrompt="1"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38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9" name="Google Shape;149;p38"/>
          <p:cNvSpPr txBox="1"/>
          <p:nvPr>
            <p:ph hasCustomPrompt="1"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38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1" name="Google Shape;151;p38"/>
          <p:cNvSpPr txBox="1"/>
          <p:nvPr>
            <p:ph hasCustomPrompt="1"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38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9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39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39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39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8" name="Google Shape;158;p39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39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39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1" name="Google Shape;161;p39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39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3" name="Google Shape;163;p39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" name="Google Shape;164;p39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39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6" name="Google Shape;166;p39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0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" name="Google Shape;169;p40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40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" name="Google Shape;171;p40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40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40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40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40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6" name="Google Shape;176;p40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1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p41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2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42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43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4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8" name="Google Shape;188;p44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5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1" name="Google Shape;191;p45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2" name="Google Shape;192;p45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5" name="Google Shape;195;p46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47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onlinegdb.com/online_python_compiler" TargetMode="External"/><Relationship Id="rId4" Type="http://schemas.openxmlformats.org/officeDocument/2006/relationships/hyperlink" Target="https://docs.google.com/presentation/d/1eT37CxUT_zgSvNERsVZHdAgJOh1kYvbaWWdr5ktiacA/edi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onlinegdb.com/online_python_compiler" TargetMode="External"/><Relationship Id="rId4" Type="http://schemas.openxmlformats.org/officeDocument/2006/relationships/hyperlink" Target="https://www.freepik.com/free-vector/particles-background-gradient_5891802.ht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8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rotWithShape="0" algn="bl" dir="8760000" dist="19050">
              <a:srgbClr val="76A5AF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SNAKE!</a:t>
            </a:r>
            <a:endParaRPr/>
          </a:p>
        </p:txBody>
      </p:sp>
      <p:sp>
        <p:nvSpPr>
          <p:cNvPr id="204" name="Google Shape;204;p48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LIFT Mentorship</a:t>
            </a:r>
            <a:endParaRPr/>
          </a:p>
        </p:txBody>
      </p:sp>
      <p:sp>
        <p:nvSpPr>
          <p:cNvPr id="205" name="Google Shape;205;p48"/>
          <p:cNvSpPr txBox="1"/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rotWithShape="0" algn="bl" dir="8460000" dist="19050">
              <a:srgbClr val="76A5AF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latin typeface="Montserrat ExtraLight"/>
                <a:ea typeface="Montserrat ExtraLight"/>
                <a:cs typeface="Montserrat ExtraLight"/>
                <a:sym typeface="Montserrat ExtraLight"/>
              </a:rPr>
              <a:t>Coding with Python</a:t>
            </a:r>
            <a:endParaRPr b="0" sz="220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206" name="Google Shape;206;p4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7"/>
          <p:cNvSpPr txBox="1"/>
          <p:nvPr>
            <p:ph type="title"/>
          </p:nvPr>
        </p:nvSpPr>
        <p:spPr>
          <a:xfrm>
            <a:off x="938500" y="445025"/>
            <a:ext cx="5982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4: Eating</a:t>
            </a:r>
            <a:endParaRPr/>
          </a:p>
        </p:txBody>
      </p:sp>
      <p:sp>
        <p:nvSpPr>
          <p:cNvPr id="263" name="Google Shape;263;p57"/>
          <p:cNvSpPr txBox="1"/>
          <p:nvPr>
            <p:ph idx="1" type="body"/>
          </p:nvPr>
        </p:nvSpPr>
        <p:spPr>
          <a:xfrm>
            <a:off x="1026200" y="1659275"/>
            <a:ext cx="6381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snake “eats” when the position of the head of the snake (snake[0]) is the same as the position of the food (*).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IF</a:t>
            </a:r>
            <a:r>
              <a:rPr lang="en"/>
              <a:t> the snake eats food: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Decrease the delay by 10 as long as the delay is over 50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Increase the score by 100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Place a new food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set the eaten variable to True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ELSE...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set eaten to 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snake should update its position.</a:t>
            </a:r>
            <a:endParaRPr/>
          </a:p>
        </p:txBody>
      </p:sp>
      <p:cxnSp>
        <p:nvCxnSpPr>
          <p:cNvPr id="264" name="Google Shape;264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8"/>
          <p:cNvSpPr txBox="1"/>
          <p:nvPr>
            <p:ph type="title"/>
          </p:nvPr>
        </p:nvSpPr>
        <p:spPr>
          <a:xfrm>
            <a:off x="938500" y="445025"/>
            <a:ext cx="5982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Extensions (Optional)</a:t>
            </a:r>
            <a:endParaRPr/>
          </a:p>
        </p:txBody>
      </p:sp>
      <p:sp>
        <p:nvSpPr>
          <p:cNvPr id="270" name="Google Shape;270;p58"/>
          <p:cNvSpPr txBox="1"/>
          <p:nvPr>
            <p:ph idx="1" type="body"/>
          </p:nvPr>
        </p:nvSpPr>
        <p:spPr>
          <a:xfrm>
            <a:off x="1026200" y="1022525"/>
            <a:ext cx="6713400" cy="40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are finished, here are some ways to possibly personalize your game. Only do the ones that seem interesting/fun to you.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Level 1: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Change the symbols for the snake and food.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Instead of ending the game when the snake hits the wall, have it loop around to the other side of the board.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Have multiple food objects on the board at a time.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Level 2: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Have a “speed up” key which makes the snake move faster if the space bar is pressed. Reset the snake’s speed when the key is not pressed.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Create an obstacle block (O) which spawns like food, but ends the game if the snake eats it.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Level 3: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Create a player two...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Create a scoreboard which tracks the last 5-10 highest scores. Display the scoreboard at the end of every game.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Create a new game mode</a:t>
            </a:r>
            <a:endParaRPr sz="12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/>
              <a:t>Example, “survival mode” where the snake has to dodge obstacles moving across the screen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1" name="Google Shape;271;p58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9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Resources:</a:t>
            </a:r>
            <a:endParaRPr/>
          </a:p>
        </p:txBody>
      </p:sp>
      <p:cxnSp>
        <p:nvCxnSpPr>
          <p:cNvPr id="277" name="Google Shape;277;p5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sp>
        <p:nvSpPr>
          <p:cNvPr id="278" name="Google Shape;278;p59"/>
          <p:cNvSpPr txBox="1"/>
          <p:nvPr>
            <p:ph idx="4294967295" type="body"/>
          </p:nvPr>
        </p:nvSpPr>
        <p:spPr>
          <a:xfrm>
            <a:off x="1026200" y="1251150"/>
            <a:ext cx="7745100" cy="26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Started: </a:t>
            </a:r>
            <a:r>
              <a:rPr lang="en" u="sng">
                <a:solidFill>
                  <a:schemeClr val="hlink"/>
                </a:solidFill>
                <a:hlinkClick r:id="rId3"/>
              </a:rPr>
              <a:t>Online IDE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Code on Google Classroom.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Python help: </a:t>
            </a:r>
            <a:r>
              <a:rPr lang="en" u="sng">
                <a:solidFill>
                  <a:schemeClr val="hlink"/>
                </a:solidFill>
                <a:hlinkClick r:id="rId4"/>
              </a:rPr>
              <a:t>last week’s slides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49"/>
          <p:cNvPicPr preferRelativeResize="0"/>
          <p:nvPr/>
        </p:nvPicPr>
        <p:blipFill rotWithShape="1">
          <a:blip r:embed="rId3">
            <a:alphaModFix/>
          </a:blip>
          <a:srcRect b="42356" l="0" r="44146" t="0"/>
          <a:stretch/>
        </p:blipFill>
        <p:spPr>
          <a:xfrm>
            <a:off x="1644363" y="278763"/>
            <a:ext cx="5855275" cy="458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0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‘Snake’?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7" name="Google Shape;217;p50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snake (###) is controlled by the arrow keys. If the snake eats the apple (*), the snake grows and you get points.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If the Snake runs into a wall or runs into itself, you lose!</a:t>
            </a:r>
            <a:endParaRPr/>
          </a:p>
        </p:txBody>
      </p:sp>
      <p:cxnSp>
        <p:nvCxnSpPr>
          <p:cNvPr id="218" name="Google Shape;218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3" name="Google Shape;223;p51"/>
          <p:cNvGraphicFramePr/>
          <p:nvPr/>
        </p:nvGraphicFramePr>
        <p:xfrm>
          <a:off x="160025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{3D023820-757D-4914-A24D-0B932B0C14F9}</a:tableStyleId>
              </a:tblPr>
              <a:tblGrid>
                <a:gridCol w="594350"/>
                <a:gridCol w="594350"/>
                <a:gridCol w="594350"/>
                <a:gridCol w="594350"/>
                <a:gridCol w="594350"/>
                <a:gridCol w="594350"/>
                <a:gridCol w="594350"/>
                <a:gridCol w="594350"/>
                <a:gridCol w="594350"/>
                <a:gridCol w="594350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0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1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2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3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4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5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6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7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8.. 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WIDTH-1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1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2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1"/>
                          </a:solidFill>
                        </a:rPr>
                        <a:t>3</a:t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6D9EEB"/>
                          </a:solidFill>
                        </a:rPr>
                        <a:t>#</a:t>
                      </a:r>
                      <a:endParaRPr b="1" sz="1100">
                        <a:solidFill>
                          <a:srgbClr val="6D9EEB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*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4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#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#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#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5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6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7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8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HEIGHT-1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4" name="Google Shape;224;p51"/>
          <p:cNvSpPr txBox="1"/>
          <p:nvPr/>
        </p:nvSpPr>
        <p:spPr>
          <a:xfrm>
            <a:off x="442200" y="3373425"/>
            <a:ext cx="82596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Think of the board as a grid, with a set number of </a:t>
            </a:r>
            <a:r>
              <a:rPr lang="en" sz="1800">
                <a:solidFill>
                  <a:schemeClr val="lt2"/>
                </a:solidFill>
              </a:rPr>
              <a:t>rows</a:t>
            </a:r>
            <a:r>
              <a:rPr lang="en" sz="1800">
                <a:solidFill>
                  <a:schemeClr val="lt1"/>
                </a:solidFill>
              </a:rPr>
              <a:t> and </a:t>
            </a:r>
            <a:r>
              <a:rPr lang="en" sz="1800">
                <a:solidFill>
                  <a:schemeClr val="dk2"/>
                </a:solidFill>
              </a:rPr>
              <a:t>columns</a:t>
            </a:r>
            <a:r>
              <a:rPr lang="en" sz="1800">
                <a:solidFill>
                  <a:schemeClr val="lt1"/>
                </a:solidFill>
              </a:rPr>
              <a:t>. The bolded </a:t>
            </a:r>
            <a:r>
              <a:rPr b="1" lang="en" sz="1800">
                <a:solidFill>
                  <a:srgbClr val="6FA8DC"/>
                </a:solidFill>
              </a:rPr>
              <a:t>#</a:t>
            </a:r>
            <a:r>
              <a:rPr lang="en" sz="1800">
                <a:solidFill>
                  <a:schemeClr val="lt1"/>
                </a:solidFill>
              </a:rPr>
              <a:t> is the head of the snake. It has position [3, 2] (row 3, column 2). The * is at position [3, 6] (row 3, column 2)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2"/>
          <p:cNvSpPr txBox="1"/>
          <p:nvPr>
            <p:ph type="ctrTitle"/>
          </p:nvPr>
        </p:nvSpPr>
        <p:spPr>
          <a:xfrm>
            <a:off x="532400" y="425925"/>
            <a:ext cx="8039400" cy="4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Understand shell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 Keyboard controls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Game Over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4: Eating!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3"/>
          <p:cNvSpPr txBox="1"/>
          <p:nvPr>
            <p:ph type="title"/>
          </p:nvPr>
        </p:nvSpPr>
        <p:spPr>
          <a:xfrm>
            <a:off x="938500" y="445025"/>
            <a:ext cx="5982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Understanding Shell Code</a:t>
            </a:r>
            <a:endParaRPr/>
          </a:p>
        </p:txBody>
      </p:sp>
      <p:sp>
        <p:nvSpPr>
          <p:cNvPr id="235" name="Google Shape;235;p53"/>
          <p:cNvSpPr txBox="1"/>
          <p:nvPr>
            <p:ph idx="1" type="body"/>
          </p:nvPr>
        </p:nvSpPr>
        <p:spPr>
          <a:xfrm>
            <a:off x="938500" y="1659275"/>
            <a:ext cx="63156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Copy and paste the code in Google Classroom into the </a:t>
            </a:r>
            <a:r>
              <a:rPr lang="en" u="sng">
                <a:hlinkClick r:id="rId3"/>
              </a:rPr>
              <a:t>Online IDE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What are the important variables to consider?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What are ‘methods?’. What methods do you have available to you? What does each one do?</a:t>
            </a:r>
            <a:endParaRPr>
              <a:uFill>
                <a:noFill/>
              </a:uFill>
              <a:hlinkClick r:id="rId4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Method: a block of organized, reusable code that is used to perform a specific action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(Read the comments over each method!)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Right now, the snake is frozen in place - let’s change that… </a:t>
            </a:r>
            <a:endParaRPr/>
          </a:p>
        </p:txBody>
      </p:sp>
      <p:cxnSp>
        <p:nvCxnSpPr>
          <p:cNvPr id="236" name="Google Shape;236;p5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4"/>
          <p:cNvSpPr txBox="1"/>
          <p:nvPr>
            <p:ph type="title"/>
          </p:nvPr>
        </p:nvSpPr>
        <p:spPr>
          <a:xfrm>
            <a:off x="938500" y="445025"/>
            <a:ext cx="5982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 Moving the snake</a:t>
            </a:r>
            <a:endParaRPr/>
          </a:p>
        </p:txBody>
      </p:sp>
      <p:sp>
        <p:nvSpPr>
          <p:cNvPr id="242" name="Google Shape;242;p5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</a:t>
            </a:r>
            <a:r>
              <a:rPr b="1" lang="en"/>
              <a:t>conditionals</a:t>
            </a:r>
            <a:r>
              <a:rPr lang="en"/>
              <a:t> to move the snake with your arrow keys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Which variables are associated with which keys?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variable is assigned to the last key pressed?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Hint: Use if statements!</a:t>
            </a:r>
            <a:endParaRPr/>
          </a:p>
        </p:txBody>
      </p:sp>
      <p:cxnSp>
        <p:nvCxnSpPr>
          <p:cNvPr id="243" name="Google Shape;243;p5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5"/>
          <p:cNvSpPr txBox="1"/>
          <p:nvPr>
            <p:ph type="title"/>
          </p:nvPr>
        </p:nvSpPr>
        <p:spPr>
          <a:xfrm>
            <a:off x="938500" y="445025"/>
            <a:ext cx="5982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4: Eating</a:t>
            </a:r>
            <a:endParaRPr/>
          </a:p>
        </p:txBody>
      </p:sp>
      <p:sp>
        <p:nvSpPr>
          <p:cNvPr id="249" name="Google Shape;249;p55"/>
          <p:cNvSpPr txBox="1"/>
          <p:nvPr>
            <p:ph idx="1" type="body"/>
          </p:nvPr>
        </p:nvSpPr>
        <p:spPr>
          <a:xfrm>
            <a:off x="1026200" y="1659275"/>
            <a:ext cx="6381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snake “eats” when the position of the head of the snake (snake[0]) is the same as the position of the food (*).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IF</a:t>
            </a:r>
            <a:r>
              <a:rPr lang="en"/>
              <a:t> the snake eats food: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Decrease the delay by 10 as long as the delay is over 50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Increase the score by 100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Place a new food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set the eaten variable to True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ELSE...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set eaten to 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snake should update its position.</a:t>
            </a:r>
            <a:endParaRPr/>
          </a:p>
        </p:txBody>
      </p:sp>
      <p:cxnSp>
        <p:nvCxnSpPr>
          <p:cNvPr id="250" name="Google Shape;250;p5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6"/>
          <p:cNvSpPr txBox="1"/>
          <p:nvPr>
            <p:ph type="title"/>
          </p:nvPr>
        </p:nvSpPr>
        <p:spPr>
          <a:xfrm>
            <a:off x="938500" y="445025"/>
            <a:ext cx="5982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Gameover</a:t>
            </a:r>
            <a:endParaRPr/>
          </a:p>
        </p:txBody>
      </p:sp>
      <p:sp>
        <p:nvSpPr>
          <p:cNvPr id="256" name="Google Shape;256;p56"/>
          <p:cNvSpPr txBox="1"/>
          <p:nvPr>
            <p:ph idx="1" type="body"/>
          </p:nvPr>
        </p:nvSpPr>
        <p:spPr>
          <a:xfrm>
            <a:off x="938500" y="1659275"/>
            <a:ext cx="6381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</a:t>
            </a:r>
            <a:r>
              <a:rPr b="1" lang="en"/>
              <a:t>conditionals</a:t>
            </a:r>
            <a:r>
              <a:rPr lang="en"/>
              <a:t> and (possibly...) a </a:t>
            </a:r>
            <a:r>
              <a:rPr b="1" lang="en"/>
              <a:t>loop</a:t>
            </a:r>
            <a:r>
              <a:rPr lang="en"/>
              <a:t> to end the game. The game ends when the snake’s head bumps into the borders of the board, or the snake runs into itself.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Which variables track the snake’s head’s position?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x and/or y values indicate the top of the board? The bottom?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only other way the game can end is if the snake runs over itself. When does this happen?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Hint: Use a for loop!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Hint: Use if statements!</a:t>
            </a:r>
            <a:endParaRPr/>
          </a:p>
        </p:txBody>
      </p:sp>
      <p:cxnSp>
        <p:nvCxnSpPr>
          <p:cNvPr id="257" name="Google Shape;257;p5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